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57" r:id="rId3"/>
    <p:sldId id="261" r:id="rId4"/>
    <p:sldId id="259" r:id="rId5"/>
    <p:sldId id="260" r:id="rId6"/>
    <p:sldId id="262" r:id="rId7"/>
    <p:sldId id="263" r:id="rId8"/>
    <p:sldId id="272" r:id="rId9"/>
    <p:sldId id="264" r:id="rId10"/>
    <p:sldId id="276" r:id="rId11"/>
    <p:sldId id="265" r:id="rId12"/>
    <p:sldId id="266" r:id="rId13"/>
    <p:sldId id="268" r:id="rId14"/>
    <p:sldId id="274" r:id="rId15"/>
    <p:sldId id="273" r:id="rId16"/>
    <p:sldId id="275" r:id="rId17"/>
    <p:sldId id="270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645489906972579E-2"/>
          <c:y val="2.9446500640677442E-2"/>
          <c:w val="0.96135451009302741"/>
          <c:h val="0.7915387999275747"/>
        </c:manualLayout>
      </c:layout>
      <c:lineChart>
        <c:grouping val="standard"/>
        <c:varyColors val="0"/>
        <c:ser>
          <c:idx val="0"/>
          <c:order val="0"/>
          <c:tx>
            <c:strRef>
              <c:f>Munka1!$E$60</c:f>
              <c:strCache>
                <c:ptCount val="1"/>
                <c:pt idx="0">
                  <c:v>Székhelyintézmény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4860532920971345E-2"/>
                  <c:y val="-5.3539092073958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ACF-45E6-B423-7CFD06E971A2}"/>
                </c:ext>
              </c:extLst>
            </c:dLbl>
            <c:dLbl>
              <c:idx val="1"/>
              <c:layout>
                <c:manualLayout>
                  <c:x val="-5.1882851313331507E-2"/>
                  <c:y val="-5.086213747026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ACF-45E6-B423-7CFD06E971A2}"/>
                </c:ext>
              </c:extLst>
            </c:dLbl>
            <c:dLbl>
              <c:idx val="2"/>
              <c:layout>
                <c:manualLayout>
                  <c:x val="-4.1073923956387468E-2"/>
                  <c:y val="-3.4800409848073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ACF-45E6-B423-7CFD06E971A2}"/>
                </c:ext>
              </c:extLst>
            </c:dLbl>
            <c:dLbl>
              <c:idx val="3"/>
              <c:layout>
                <c:manualLayout>
                  <c:x val="1.080892735694406E-3"/>
                  <c:y val="-3.74773644517712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ACF-45E6-B423-7CFD06E971A2}"/>
                </c:ext>
              </c:extLst>
            </c:dLbl>
            <c:dLbl>
              <c:idx val="4"/>
              <c:layout>
                <c:manualLayout>
                  <c:x val="-2.918410386374904E-2"/>
                  <c:y val="6.6923865092448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ACF-45E6-B423-7CFD06E971A2}"/>
                </c:ext>
              </c:extLst>
            </c:dLbl>
            <c:dLbl>
              <c:idx val="5"/>
              <c:layout>
                <c:manualLayout>
                  <c:x val="-2.2698747449582602E-2"/>
                  <c:y val="-6.4246910488750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ACF-45E6-B423-7CFD06E971A2}"/>
                </c:ext>
              </c:extLst>
            </c:dLbl>
            <c:dLbl>
              <c:idx val="6"/>
              <c:layout>
                <c:manualLayout>
                  <c:x val="-2.2698747449582602E-2"/>
                  <c:y val="5.3539092073958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ACF-45E6-B423-7CFD06E971A2}"/>
                </c:ext>
              </c:extLst>
            </c:dLbl>
            <c:dLbl>
              <c:idx val="7"/>
              <c:layout>
                <c:manualLayout>
                  <c:x val="-1.4051605564027436E-2"/>
                  <c:y val="5.086213747026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ACF-45E6-B423-7CFD06E971A2}"/>
                </c:ext>
              </c:extLst>
            </c:dLbl>
            <c:dLbl>
              <c:idx val="8"/>
              <c:layout>
                <c:manualLayout>
                  <c:x val="9.7280346212496541E-3"/>
                  <c:y val="-2.1415636829583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ACF-45E6-B423-7CFD06E971A2}"/>
                </c:ext>
              </c:extLst>
            </c:dLbl>
            <c:dLbl>
              <c:idx val="9"/>
              <c:layout>
                <c:manualLayout>
                  <c:x val="-2.377964018527693E-2"/>
                  <c:y val="5.8893001281354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ACF-45E6-B423-7CFD06E971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Munka1!$D$61:$D$71</c:f>
              <c:strCache>
                <c:ptCount val="11"/>
                <c:pt idx="0">
                  <c:v>2021.09.hó</c:v>
                </c:pt>
                <c:pt idx="1">
                  <c:v>2021.10.hó</c:v>
                </c:pt>
                <c:pt idx="2">
                  <c:v>2021.11.hó</c:v>
                </c:pt>
                <c:pt idx="3">
                  <c:v>2021.12.hó</c:v>
                </c:pt>
                <c:pt idx="4">
                  <c:v>2022.01.hó</c:v>
                </c:pt>
                <c:pt idx="5">
                  <c:v>2022.02.hó</c:v>
                </c:pt>
                <c:pt idx="6">
                  <c:v>2022.03.hó</c:v>
                </c:pt>
                <c:pt idx="7">
                  <c:v>2022.04.hó</c:v>
                </c:pt>
                <c:pt idx="8">
                  <c:v>2022.05.hó</c:v>
                </c:pt>
                <c:pt idx="9">
                  <c:v>2022.06.hó</c:v>
                </c:pt>
                <c:pt idx="10">
                  <c:v>2022.07.hó</c:v>
                </c:pt>
              </c:strCache>
            </c:strRef>
          </c:cat>
          <c:val>
            <c:numRef>
              <c:f>Munka1!$E$61:$E$71</c:f>
              <c:numCache>
                <c:formatCode>General</c:formatCode>
                <c:ptCount val="11"/>
                <c:pt idx="0">
                  <c:v>23.5</c:v>
                </c:pt>
                <c:pt idx="1">
                  <c:v>27.5</c:v>
                </c:pt>
                <c:pt idx="2">
                  <c:v>35</c:v>
                </c:pt>
                <c:pt idx="3">
                  <c:v>45</c:v>
                </c:pt>
                <c:pt idx="4">
                  <c:v>37.5</c:v>
                </c:pt>
                <c:pt idx="5">
                  <c:v>39.5</c:v>
                </c:pt>
                <c:pt idx="6">
                  <c:v>38</c:v>
                </c:pt>
                <c:pt idx="7">
                  <c:v>36.5</c:v>
                </c:pt>
                <c:pt idx="8">
                  <c:v>46</c:v>
                </c:pt>
                <c:pt idx="9">
                  <c:v>39.5</c:v>
                </c:pt>
                <c:pt idx="10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A85-4C53-8872-F34C1C9A2DFC}"/>
            </c:ext>
          </c:extLst>
        </c:ser>
        <c:ser>
          <c:idx val="1"/>
          <c:order val="1"/>
          <c:tx>
            <c:strRef>
              <c:f>Munka1!$F$60</c:f>
              <c:strCache>
                <c:ptCount val="1"/>
                <c:pt idx="0">
                  <c:v>Rupphegy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8.6471418855552477E-3"/>
                  <c:y val="-8.0308638110938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ACF-45E6-B423-7CFD06E971A2}"/>
                </c:ext>
              </c:extLst>
            </c:dLbl>
            <c:dLbl>
              <c:idx val="2"/>
              <c:layout>
                <c:manualLayout>
                  <c:x val="-1.4051605564027316E-2"/>
                  <c:y val="-6.1569955885052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ACF-45E6-B423-7CFD06E971A2}"/>
                </c:ext>
              </c:extLst>
            </c:dLbl>
            <c:dLbl>
              <c:idx val="3"/>
              <c:layout>
                <c:manualLayout>
                  <c:x val="2.16178547138877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ACF-45E6-B423-7CFD06E971A2}"/>
                </c:ext>
              </c:extLst>
            </c:dLbl>
            <c:dLbl>
              <c:idx val="4"/>
              <c:layout>
                <c:manualLayout>
                  <c:x val="-2.1617854713888197E-2"/>
                  <c:y val="-5.3539092073958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ACF-45E6-B423-7CFD06E971A2}"/>
                </c:ext>
              </c:extLst>
            </c:dLbl>
            <c:dLbl>
              <c:idx val="6"/>
              <c:layout>
                <c:manualLayout>
                  <c:x val="-2.377964018527701E-2"/>
                  <c:y val="-7.2277774299844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ACF-45E6-B423-7CFD06E971A2}"/>
                </c:ext>
              </c:extLst>
            </c:dLbl>
            <c:dLbl>
              <c:idx val="7"/>
              <c:layout>
                <c:manualLayout>
                  <c:x val="-1.837517650680498E-2"/>
                  <c:y val="-4.5508228262865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ACF-45E6-B423-7CFD06E971A2}"/>
                </c:ext>
              </c:extLst>
            </c:dLbl>
            <c:dLbl>
              <c:idx val="8"/>
              <c:layout>
                <c:manualLayout>
                  <c:x val="-1.4051605564027436E-2"/>
                  <c:y val="-6.1569955885052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ACF-45E6-B423-7CFD06E971A2}"/>
                </c:ext>
              </c:extLst>
            </c:dLbl>
            <c:dLbl>
              <c:idx val="9"/>
              <c:layout>
                <c:manualLayout>
                  <c:x val="-2.1617854713888119E-3"/>
                  <c:y val="-6.1569955885052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ACF-45E6-B423-7CFD06E971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Munka1!$D$61:$D$71</c:f>
              <c:strCache>
                <c:ptCount val="11"/>
                <c:pt idx="0">
                  <c:v>2021.09.hó</c:v>
                </c:pt>
                <c:pt idx="1">
                  <c:v>2021.10.hó</c:v>
                </c:pt>
                <c:pt idx="2">
                  <c:v>2021.11.hó</c:v>
                </c:pt>
                <c:pt idx="3">
                  <c:v>2021.12.hó</c:v>
                </c:pt>
                <c:pt idx="4">
                  <c:v>2022.01.hó</c:v>
                </c:pt>
                <c:pt idx="5">
                  <c:v>2022.02.hó</c:v>
                </c:pt>
                <c:pt idx="6">
                  <c:v>2022.03.hó</c:v>
                </c:pt>
                <c:pt idx="7">
                  <c:v>2022.04.hó</c:v>
                </c:pt>
                <c:pt idx="8">
                  <c:v>2022.05.hó</c:v>
                </c:pt>
                <c:pt idx="9">
                  <c:v>2022.06.hó</c:v>
                </c:pt>
                <c:pt idx="10">
                  <c:v>2022.07.hó</c:v>
                </c:pt>
              </c:strCache>
            </c:strRef>
          </c:cat>
          <c:val>
            <c:numRef>
              <c:f>Munka1!$F$61:$F$71</c:f>
              <c:numCache>
                <c:formatCode>General</c:formatCode>
                <c:ptCount val="11"/>
                <c:pt idx="0">
                  <c:v>6</c:v>
                </c:pt>
                <c:pt idx="1">
                  <c:v>5</c:v>
                </c:pt>
                <c:pt idx="2">
                  <c:v>6</c:v>
                </c:pt>
                <c:pt idx="3">
                  <c:v>2</c:v>
                </c:pt>
                <c:pt idx="4">
                  <c:v>6.5</c:v>
                </c:pt>
                <c:pt idx="5">
                  <c:v>5.5</c:v>
                </c:pt>
                <c:pt idx="6">
                  <c:v>7.5</c:v>
                </c:pt>
                <c:pt idx="7">
                  <c:v>8</c:v>
                </c:pt>
                <c:pt idx="8">
                  <c:v>6</c:v>
                </c:pt>
                <c:pt idx="9">
                  <c:v>6</c:v>
                </c:pt>
                <c:pt idx="10">
                  <c:v>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A85-4C53-8872-F34C1C9A2DFC}"/>
            </c:ext>
          </c:extLst>
        </c:ser>
        <c:ser>
          <c:idx val="2"/>
          <c:order val="2"/>
          <c:tx>
            <c:strRef>
              <c:f>Munka1!$G$60</c:f>
              <c:strCache>
                <c:ptCount val="1"/>
                <c:pt idx="0">
                  <c:v>Bánk bán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Munka1!$D$61:$D$71</c:f>
              <c:strCache>
                <c:ptCount val="11"/>
                <c:pt idx="0">
                  <c:v>2021.09.hó</c:v>
                </c:pt>
                <c:pt idx="1">
                  <c:v>2021.10.hó</c:v>
                </c:pt>
                <c:pt idx="2">
                  <c:v>2021.11.hó</c:v>
                </c:pt>
                <c:pt idx="3">
                  <c:v>2021.12.hó</c:v>
                </c:pt>
                <c:pt idx="4">
                  <c:v>2022.01.hó</c:v>
                </c:pt>
                <c:pt idx="5">
                  <c:v>2022.02.hó</c:v>
                </c:pt>
                <c:pt idx="6">
                  <c:v>2022.03.hó</c:v>
                </c:pt>
                <c:pt idx="7">
                  <c:v>2022.04.hó</c:v>
                </c:pt>
                <c:pt idx="8">
                  <c:v>2022.05.hó</c:v>
                </c:pt>
                <c:pt idx="9">
                  <c:v>2022.06.hó</c:v>
                </c:pt>
                <c:pt idx="10">
                  <c:v>2022.07.hó</c:v>
                </c:pt>
              </c:strCache>
            </c:strRef>
          </c:cat>
          <c:val>
            <c:numRef>
              <c:f>Munka1!$G$61:$G$71</c:f>
              <c:numCache>
                <c:formatCode>General</c:formatCode>
                <c:ptCount val="11"/>
                <c:pt idx="0">
                  <c:v>2</c:v>
                </c:pt>
                <c:pt idx="1">
                  <c:v>5</c:v>
                </c:pt>
                <c:pt idx="2">
                  <c:v>4</c:v>
                </c:pt>
                <c:pt idx="3">
                  <c:v>7</c:v>
                </c:pt>
                <c:pt idx="4">
                  <c:v>4.5</c:v>
                </c:pt>
                <c:pt idx="5">
                  <c:v>5.5</c:v>
                </c:pt>
                <c:pt idx="6">
                  <c:v>3.5</c:v>
                </c:pt>
                <c:pt idx="7">
                  <c:v>2.5</c:v>
                </c:pt>
                <c:pt idx="8">
                  <c:v>3.5</c:v>
                </c:pt>
                <c:pt idx="9">
                  <c:v>3.5</c:v>
                </c:pt>
                <c:pt idx="10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A85-4C53-8872-F34C1C9A2D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4457919"/>
        <c:axId val="674456671"/>
      </c:lineChart>
      <c:catAx>
        <c:axId val="674457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4456671"/>
        <c:crosses val="autoZero"/>
        <c:auto val="1"/>
        <c:lblAlgn val="ctr"/>
        <c:lblOffset val="100"/>
        <c:noMultiLvlLbl val="0"/>
      </c:catAx>
      <c:valAx>
        <c:axId val="6744566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4457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5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2500" b="1" i="0" baseline="0">
                <a:effectLst/>
              </a:rPr>
              <a:t>Munkából történő távollét betegállomány miatt (napokban)</a:t>
            </a:r>
            <a:endParaRPr lang="hu-HU" sz="2500" b="1">
              <a:effectLst/>
            </a:endParaRPr>
          </a:p>
        </c:rich>
      </c:tx>
      <c:layout>
        <c:manualLayout>
          <c:xMode val="edge"/>
          <c:yMode val="edge"/>
          <c:x val="7.8075677181264347E-2"/>
          <c:y val="1.58333924923450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2.6947812111045157E-2"/>
          <c:y val="0.16701250109588256"/>
          <c:w val="0.95562666783751526"/>
          <c:h val="0.68575377090389611"/>
        </c:manualLayout>
      </c:layout>
      <c:lineChart>
        <c:grouping val="standard"/>
        <c:varyColors val="0"/>
        <c:ser>
          <c:idx val="0"/>
          <c:order val="0"/>
          <c:tx>
            <c:strRef>
              <c:f>Munka1!$E$32</c:f>
              <c:strCache>
                <c:ptCount val="1"/>
                <c:pt idx="0">
                  <c:v>Székhelyintézmény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Munka1!$D$33:$D$43</c:f>
              <c:strCache>
                <c:ptCount val="11"/>
                <c:pt idx="0">
                  <c:v>2021.09.hó</c:v>
                </c:pt>
                <c:pt idx="1">
                  <c:v>2021.10.hó</c:v>
                </c:pt>
                <c:pt idx="2">
                  <c:v>2021.11.hó</c:v>
                </c:pt>
                <c:pt idx="3">
                  <c:v>2021.12.hó</c:v>
                </c:pt>
                <c:pt idx="4">
                  <c:v>2022.01.hó</c:v>
                </c:pt>
                <c:pt idx="5">
                  <c:v>2022.02.hó</c:v>
                </c:pt>
                <c:pt idx="6">
                  <c:v>2022.03.hó</c:v>
                </c:pt>
                <c:pt idx="7">
                  <c:v>2022.04.hó</c:v>
                </c:pt>
                <c:pt idx="8">
                  <c:v>2022.05.hó</c:v>
                </c:pt>
                <c:pt idx="9">
                  <c:v>2022.06.hó</c:v>
                </c:pt>
                <c:pt idx="10">
                  <c:v>2022.07.hó</c:v>
                </c:pt>
              </c:strCache>
            </c:strRef>
          </c:cat>
          <c:val>
            <c:numRef>
              <c:f>Munka1!$E$33:$E$43</c:f>
              <c:numCache>
                <c:formatCode>General</c:formatCode>
                <c:ptCount val="11"/>
                <c:pt idx="0">
                  <c:v>187</c:v>
                </c:pt>
                <c:pt idx="1">
                  <c:v>255</c:v>
                </c:pt>
                <c:pt idx="2">
                  <c:v>217</c:v>
                </c:pt>
                <c:pt idx="3">
                  <c:v>226</c:v>
                </c:pt>
                <c:pt idx="4">
                  <c:v>164</c:v>
                </c:pt>
                <c:pt idx="5">
                  <c:v>189</c:v>
                </c:pt>
                <c:pt idx="6">
                  <c:v>167</c:v>
                </c:pt>
                <c:pt idx="7">
                  <c:v>118</c:v>
                </c:pt>
                <c:pt idx="8">
                  <c:v>139</c:v>
                </c:pt>
                <c:pt idx="9">
                  <c:v>96</c:v>
                </c:pt>
                <c:pt idx="10">
                  <c:v>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7C-4A99-BA35-7360050A2467}"/>
            </c:ext>
          </c:extLst>
        </c:ser>
        <c:ser>
          <c:idx val="1"/>
          <c:order val="1"/>
          <c:tx>
            <c:strRef>
              <c:f>Munka1!$F$32</c:f>
              <c:strCache>
                <c:ptCount val="1"/>
                <c:pt idx="0">
                  <c:v>Rupphegy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2.1781900064299481E-3"/>
                  <c:y val="7.2333333807961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EB-4CA1-8D17-54674844D2BC}"/>
                </c:ext>
              </c:extLst>
            </c:dLbl>
            <c:dLbl>
              <c:idx val="3"/>
              <c:layout>
                <c:manualLayout>
                  <c:x val="-1.306914003857969E-2"/>
                  <c:y val="3.3583333553696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1EB-4CA1-8D17-54674844D2BC}"/>
                </c:ext>
              </c:extLst>
            </c:dLbl>
            <c:dLbl>
              <c:idx val="7"/>
              <c:layout>
                <c:manualLayout>
                  <c:x val="-1.851461505465472E-2"/>
                  <c:y val="-4.13333336045494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EB-4CA1-8D17-54674844D2BC}"/>
                </c:ext>
              </c:extLst>
            </c:dLbl>
            <c:dLbl>
              <c:idx val="8"/>
              <c:layout>
                <c:manualLayout>
                  <c:x val="-1.0890950032149901E-2"/>
                  <c:y val="6.97500004576772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1EB-4CA1-8D17-54674844D2BC}"/>
                </c:ext>
              </c:extLst>
            </c:dLbl>
            <c:dLbl>
              <c:idx val="9"/>
              <c:layout>
                <c:manualLayout>
                  <c:x val="-3.2672850096449224E-3"/>
                  <c:y val="-4.6500000305118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1EB-4CA1-8D17-54674844D2BC}"/>
                </c:ext>
              </c:extLst>
            </c:dLbl>
            <c:dLbl>
              <c:idx val="10"/>
              <c:layout>
                <c:manualLayout>
                  <c:x val="9.8018550289347677E-3"/>
                  <c:y val="-2.8416666853127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1EB-4CA1-8D17-54674844D2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Munka1!$D$33:$D$43</c:f>
              <c:strCache>
                <c:ptCount val="11"/>
                <c:pt idx="0">
                  <c:v>2021.09.hó</c:v>
                </c:pt>
                <c:pt idx="1">
                  <c:v>2021.10.hó</c:v>
                </c:pt>
                <c:pt idx="2">
                  <c:v>2021.11.hó</c:v>
                </c:pt>
                <c:pt idx="3">
                  <c:v>2021.12.hó</c:v>
                </c:pt>
                <c:pt idx="4">
                  <c:v>2022.01.hó</c:v>
                </c:pt>
                <c:pt idx="5">
                  <c:v>2022.02.hó</c:v>
                </c:pt>
                <c:pt idx="6">
                  <c:v>2022.03.hó</c:v>
                </c:pt>
                <c:pt idx="7">
                  <c:v>2022.04.hó</c:v>
                </c:pt>
                <c:pt idx="8">
                  <c:v>2022.05.hó</c:v>
                </c:pt>
                <c:pt idx="9">
                  <c:v>2022.06.hó</c:v>
                </c:pt>
                <c:pt idx="10">
                  <c:v>2022.07.hó</c:v>
                </c:pt>
              </c:strCache>
            </c:strRef>
          </c:cat>
          <c:val>
            <c:numRef>
              <c:f>Munka1!$F$33:$F$43</c:f>
              <c:numCache>
                <c:formatCode>General</c:formatCode>
                <c:ptCount val="11"/>
                <c:pt idx="0">
                  <c:v>22</c:v>
                </c:pt>
                <c:pt idx="1">
                  <c:v>21</c:v>
                </c:pt>
                <c:pt idx="2">
                  <c:v>59</c:v>
                </c:pt>
                <c:pt idx="3">
                  <c:v>40</c:v>
                </c:pt>
                <c:pt idx="4">
                  <c:v>32</c:v>
                </c:pt>
                <c:pt idx="5">
                  <c:v>93</c:v>
                </c:pt>
                <c:pt idx="6">
                  <c:v>45</c:v>
                </c:pt>
                <c:pt idx="7">
                  <c:v>43</c:v>
                </c:pt>
                <c:pt idx="8">
                  <c:v>76</c:v>
                </c:pt>
                <c:pt idx="9">
                  <c:v>41</c:v>
                </c:pt>
                <c:pt idx="10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77C-4A99-BA35-7360050A2467}"/>
            </c:ext>
          </c:extLst>
        </c:ser>
        <c:ser>
          <c:idx val="2"/>
          <c:order val="2"/>
          <c:tx>
            <c:strRef>
              <c:f>Munka1!$G$32</c:f>
              <c:strCache>
                <c:ptCount val="1"/>
                <c:pt idx="0">
                  <c:v>Bánk bán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9.8018550289347677E-3"/>
                  <c:y val="-3.3583333553696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1EB-4CA1-8D17-54674844D2BC}"/>
                </c:ext>
              </c:extLst>
            </c:dLbl>
            <c:dLbl>
              <c:idx val="7"/>
              <c:layout>
                <c:manualLayout>
                  <c:x val="-1.0890950032150541E-3"/>
                  <c:y val="4.13333336045494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1EB-4CA1-8D17-54674844D2BC}"/>
                </c:ext>
              </c:extLst>
            </c:dLbl>
            <c:dLbl>
              <c:idx val="8"/>
              <c:layout>
                <c:manualLayout>
                  <c:x val="8.712760025719633E-3"/>
                  <c:y val="-3.3583333553696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1EB-4CA1-8D17-54674844D2BC}"/>
                </c:ext>
              </c:extLst>
            </c:dLbl>
            <c:dLbl>
              <c:idx val="9"/>
              <c:layout>
                <c:manualLayout>
                  <c:x val="-1.851461505465456E-2"/>
                  <c:y val="3.1000000203411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1EB-4CA1-8D17-54674844D2BC}"/>
                </c:ext>
              </c:extLst>
            </c:dLbl>
            <c:dLbl>
              <c:idx val="10"/>
              <c:layout>
                <c:manualLayout>
                  <c:x val="1.1980045035364716E-2"/>
                  <c:y val="2.5833333502843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1EB-4CA1-8D17-54674844D2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Munka1!$D$33:$D$43</c:f>
              <c:strCache>
                <c:ptCount val="11"/>
                <c:pt idx="0">
                  <c:v>2021.09.hó</c:v>
                </c:pt>
                <c:pt idx="1">
                  <c:v>2021.10.hó</c:v>
                </c:pt>
                <c:pt idx="2">
                  <c:v>2021.11.hó</c:v>
                </c:pt>
                <c:pt idx="3">
                  <c:v>2021.12.hó</c:v>
                </c:pt>
                <c:pt idx="4">
                  <c:v>2022.01.hó</c:v>
                </c:pt>
                <c:pt idx="5">
                  <c:v>2022.02.hó</c:v>
                </c:pt>
                <c:pt idx="6">
                  <c:v>2022.03.hó</c:v>
                </c:pt>
                <c:pt idx="7">
                  <c:v>2022.04.hó</c:v>
                </c:pt>
                <c:pt idx="8">
                  <c:v>2022.05.hó</c:v>
                </c:pt>
                <c:pt idx="9">
                  <c:v>2022.06.hó</c:v>
                </c:pt>
                <c:pt idx="10">
                  <c:v>2022.07.hó</c:v>
                </c:pt>
              </c:strCache>
            </c:strRef>
          </c:cat>
          <c:val>
            <c:numRef>
              <c:f>Munka1!$G$33:$G$43</c:f>
              <c:numCache>
                <c:formatCode>General</c:formatCode>
                <c:ptCount val="11"/>
                <c:pt idx="0">
                  <c:v>51</c:v>
                </c:pt>
                <c:pt idx="1">
                  <c:v>52</c:v>
                </c:pt>
                <c:pt idx="2">
                  <c:v>62</c:v>
                </c:pt>
                <c:pt idx="3">
                  <c:v>61</c:v>
                </c:pt>
                <c:pt idx="4">
                  <c:v>53</c:v>
                </c:pt>
                <c:pt idx="5">
                  <c:v>72</c:v>
                </c:pt>
                <c:pt idx="6">
                  <c:v>30</c:v>
                </c:pt>
                <c:pt idx="7">
                  <c:v>42</c:v>
                </c:pt>
                <c:pt idx="8">
                  <c:v>78</c:v>
                </c:pt>
                <c:pt idx="9">
                  <c:v>34</c:v>
                </c:pt>
                <c:pt idx="1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77C-4A99-BA35-7360050A24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4940208"/>
        <c:axId val="454941040"/>
      </c:lineChart>
      <c:catAx>
        <c:axId val="45494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54941040"/>
        <c:crosses val="autoZero"/>
        <c:auto val="1"/>
        <c:lblAlgn val="ctr"/>
        <c:lblOffset val="100"/>
        <c:noMultiLvlLbl val="0"/>
      </c:catAx>
      <c:valAx>
        <c:axId val="45494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54940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Munka1!$E$75</c:f>
              <c:strCache>
                <c:ptCount val="1"/>
                <c:pt idx="0">
                  <c:v>Székhelyintézmény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6977164913235915E-2"/>
                  <c:y val="-6.4842710984906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4B9-4FDD-B8D1-169E905CE9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Munka1!$D$76:$D$85</c:f>
              <c:strCache>
                <c:ptCount val="10"/>
                <c:pt idx="0">
                  <c:v>2021.09.hó</c:v>
                </c:pt>
                <c:pt idx="1">
                  <c:v>2021.10.hó</c:v>
                </c:pt>
                <c:pt idx="2">
                  <c:v>2021.11.hó</c:v>
                </c:pt>
                <c:pt idx="3">
                  <c:v>2021.12.hó</c:v>
                </c:pt>
                <c:pt idx="4">
                  <c:v>2022.01.hó</c:v>
                </c:pt>
                <c:pt idx="5">
                  <c:v>2022.02.hó</c:v>
                </c:pt>
                <c:pt idx="6">
                  <c:v>2022.03.hó</c:v>
                </c:pt>
                <c:pt idx="7">
                  <c:v>2022.04.hó</c:v>
                </c:pt>
                <c:pt idx="8">
                  <c:v>2022.05.hó</c:v>
                </c:pt>
                <c:pt idx="9">
                  <c:v>2022.06.hó</c:v>
                </c:pt>
              </c:strCache>
            </c:strRef>
          </c:cat>
          <c:val>
            <c:numRef>
              <c:f>Munka1!$E$76:$E$85</c:f>
              <c:numCache>
                <c:formatCode>General</c:formatCode>
                <c:ptCount val="10"/>
                <c:pt idx="0">
                  <c:v>927.5</c:v>
                </c:pt>
                <c:pt idx="1">
                  <c:v>988.5</c:v>
                </c:pt>
                <c:pt idx="2">
                  <c:v>1540</c:v>
                </c:pt>
                <c:pt idx="3">
                  <c:v>1015.5</c:v>
                </c:pt>
                <c:pt idx="4">
                  <c:v>1504</c:v>
                </c:pt>
                <c:pt idx="5">
                  <c:v>1237.5</c:v>
                </c:pt>
                <c:pt idx="6">
                  <c:v>985.5</c:v>
                </c:pt>
                <c:pt idx="7">
                  <c:v>1662.5</c:v>
                </c:pt>
                <c:pt idx="8">
                  <c:v>1105</c:v>
                </c:pt>
                <c:pt idx="9">
                  <c:v>1201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A5-455C-9880-8C39E2C1D9CC}"/>
            </c:ext>
          </c:extLst>
        </c:ser>
        <c:ser>
          <c:idx val="1"/>
          <c:order val="1"/>
          <c:tx>
            <c:strRef>
              <c:f>Munka1!$F$75</c:f>
              <c:strCache>
                <c:ptCount val="1"/>
                <c:pt idx="0">
                  <c:v>Rupphegy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3163463861177467E-3"/>
                  <c:y val="-2.5937084393962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4B9-4FDD-B8D1-169E905CE9E3}"/>
                </c:ext>
              </c:extLst>
            </c:dLbl>
            <c:dLbl>
              <c:idx val="6"/>
              <c:layout>
                <c:manualLayout>
                  <c:x val="-1.2949039158353319E-2"/>
                  <c:y val="-6.4842710984906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4B9-4FDD-B8D1-169E905CE9E3}"/>
                </c:ext>
              </c:extLst>
            </c:dLbl>
            <c:dLbl>
              <c:idx val="7"/>
              <c:layout>
                <c:manualLayout>
                  <c:x val="-2.1581731930588731E-2"/>
                  <c:y val="-5.4467877227321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B9-4FDD-B8D1-169E905CE9E3}"/>
                </c:ext>
              </c:extLst>
            </c:dLbl>
            <c:dLbl>
              <c:idx val="8"/>
              <c:layout>
                <c:manualLayout>
                  <c:x val="-9.7117793687650882E-3"/>
                  <c:y val="-5.18741687879253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4B9-4FDD-B8D1-169E905CE9E3}"/>
                </c:ext>
              </c:extLst>
            </c:dLbl>
            <c:dLbl>
              <c:idx val="9"/>
              <c:layout>
                <c:manualLayout>
                  <c:x val="-7.5536061757060565E-3"/>
                  <c:y val="-5.70615856667178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4B9-4FDD-B8D1-169E905CE9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Munka1!$D$76:$D$85</c:f>
              <c:strCache>
                <c:ptCount val="10"/>
                <c:pt idx="0">
                  <c:v>2021.09.hó</c:v>
                </c:pt>
                <c:pt idx="1">
                  <c:v>2021.10.hó</c:v>
                </c:pt>
                <c:pt idx="2">
                  <c:v>2021.11.hó</c:v>
                </c:pt>
                <c:pt idx="3">
                  <c:v>2021.12.hó</c:v>
                </c:pt>
                <c:pt idx="4">
                  <c:v>2022.01.hó</c:v>
                </c:pt>
                <c:pt idx="5">
                  <c:v>2022.02.hó</c:v>
                </c:pt>
                <c:pt idx="6">
                  <c:v>2022.03.hó</c:v>
                </c:pt>
                <c:pt idx="7">
                  <c:v>2022.04.hó</c:v>
                </c:pt>
                <c:pt idx="8">
                  <c:v>2022.05.hó</c:v>
                </c:pt>
                <c:pt idx="9">
                  <c:v>2022.06.hó</c:v>
                </c:pt>
              </c:strCache>
            </c:strRef>
          </c:cat>
          <c:val>
            <c:numRef>
              <c:f>Munka1!$F$76:$F$85</c:f>
              <c:numCache>
                <c:formatCode>General</c:formatCode>
                <c:ptCount val="10"/>
                <c:pt idx="0">
                  <c:v>316</c:v>
                </c:pt>
                <c:pt idx="1">
                  <c:v>1618.5</c:v>
                </c:pt>
                <c:pt idx="2">
                  <c:v>672.5</c:v>
                </c:pt>
                <c:pt idx="3">
                  <c:v>309</c:v>
                </c:pt>
                <c:pt idx="4">
                  <c:v>467</c:v>
                </c:pt>
                <c:pt idx="5">
                  <c:v>236.5</c:v>
                </c:pt>
                <c:pt idx="6">
                  <c:v>185</c:v>
                </c:pt>
                <c:pt idx="7">
                  <c:v>422.5</c:v>
                </c:pt>
                <c:pt idx="8">
                  <c:v>211.5</c:v>
                </c:pt>
                <c:pt idx="9">
                  <c:v>272.5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6A5-455C-9880-8C39E2C1D9CC}"/>
            </c:ext>
          </c:extLst>
        </c:ser>
        <c:ser>
          <c:idx val="2"/>
          <c:order val="2"/>
          <c:tx>
            <c:strRef>
              <c:f>Munka1!$G$75</c:f>
              <c:strCache>
                <c:ptCount val="1"/>
                <c:pt idx="0">
                  <c:v>Bánk bán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6"/>
              <c:layout>
                <c:manualLayout>
                  <c:x val="1.2949039158353239E-2"/>
                  <c:y val="1.815595907577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B9-4FDD-B8D1-169E905CE9E3}"/>
                </c:ext>
              </c:extLst>
            </c:dLbl>
            <c:dLbl>
              <c:idx val="7"/>
              <c:layout>
                <c:manualLayout>
                  <c:x val="-2.6977164913235915E-2"/>
                  <c:y val="4.6686751909132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4B9-4FDD-B8D1-169E905CE9E3}"/>
                </c:ext>
              </c:extLst>
            </c:dLbl>
            <c:dLbl>
              <c:idx val="8"/>
              <c:layout>
                <c:manualLayout>
                  <c:x val="-2.5898078316706478E-2"/>
                  <c:y val="5.18741687879253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4B9-4FDD-B8D1-169E905CE9E3}"/>
                </c:ext>
              </c:extLst>
            </c:dLbl>
            <c:dLbl>
              <c:idx val="9"/>
              <c:layout>
                <c:manualLayout>
                  <c:x val="-1.6186298947941706E-2"/>
                  <c:y val="6.224900254551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4B9-4FDD-B8D1-169E905CE9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Munka1!$D$76:$D$85</c:f>
              <c:strCache>
                <c:ptCount val="10"/>
                <c:pt idx="0">
                  <c:v>2021.09.hó</c:v>
                </c:pt>
                <c:pt idx="1">
                  <c:v>2021.10.hó</c:v>
                </c:pt>
                <c:pt idx="2">
                  <c:v>2021.11.hó</c:v>
                </c:pt>
                <c:pt idx="3">
                  <c:v>2021.12.hó</c:v>
                </c:pt>
                <c:pt idx="4">
                  <c:v>2022.01.hó</c:v>
                </c:pt>
                <c:pt idx="5">
                  <c:v>2022.02.hó</c:v>
                </c:pt>
                <c:pt idx="6">
                  <c:v>2022.03.hó</c:v>
                </c:pt>
                <c:pt idx="7">
                  <c:v>2022.04.hó</c:v>
                </c:pt>
                <c:pt idx="8">
                  <c:v>2022.05.hó</c:v>
                </c:pt>
                <c:pt idx="9">
                  <c:v>2022.06.hó</c:v>
                </c:pt>
              </c:strCache>
            </c:strRef>
          </c:cat>
          <c:val>
            <c:numRef>
              <c:f>Munka1!$G$76:$G$85</c:f>
              <c:numCache>
                <c:formatCode>General</c:formatCode>
                <c:ptCount val="10"/>
                <c:pt idx="0">
                  <c:v>169.5</c:v>
                </c:pt>
                <c:pt idx="1">
                  <c:v>561</c:v>
                </c:pt>
                <c:pt idx="2">
                  <c:v>455</c:v>
                </c:pt>
                <c:pt idx="3">
                  <c:v>108.5</c:v>
                </c:pt>
                <c:pt idx="4">
                  <c:v>717.5</c:v>
                </c:pt>
                <c:pt idx="5">
                  <c:v>396</c:v>
                </c:pt>
                <c:pt idx="6">
                  <c:v>173.5</c:v>
                </c:pt>
                <c:pt idx="7">
                  <c:v>404</c:v>
                </c:pt>
                <c:pt idx="8">
                  <c:v>178.5</c:v>
                </c:pt>
                <c:pt idx="9">
                  <c:v>255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6A5-455C-9880-8C39E2C1D9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9498463"/>
        <c:axId val="659642127"/>
      </c:lineChart>
      <c:catAx>
        <c:axId val="36949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59642127"/>
        <c:crosses val="autoZero"/>
        <c:auto val="1"/>
        <c:lblAlgn val="ctr"/>
        <c:lblOffset val="100"/>
        <c:noMultiLvlLbl val="0"/>
      </c:catAx>
      <c:valAx>
        <c:axId val="6596421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6949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D71F-5DC8-4FDD-9152-4158D3A4EC18}" type="datetimeFigureOut">
              <a:rPr lang="hu-HU" smtClean="0"/>
              <a:t>2022.08.17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4FA-5B3C-4740-AE5B-F9E71DAF57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9470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D71F-5DC8-4FDD-9152-4158D3A4EC18}" type="datetimeFigureOut">
              <a:rPr lang="hu-HU" smtClean="0"/>
              <a:t>2022.08.17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4FA-5B3C-4740-AE5B-F9E71DAF57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486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D71F-5DC8-4FDD-9152-4158D3A4EC18}" type="datetimeFigureOut">
              <a:rPr lang="hu-HU" smtClean="0"/>
              <a:t>2022.08.17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4FA-5B3C-4740-AE5B-F9E71DAF57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22767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D71F-5DC8-4FDD-9152-4158D3A4EC18}" type="datetimeFigureOut">
              <a:rPr lang="hu-HU" smtClean="0"/>
              <a:t>2022.08.17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4FA-5B3C-4740-AE5B-F9E71DAF579F}" type="slidenum">
              <a:rPr lang="hu-HU" smtClean="0"/>
              <a:t>‹#›</a:t>
            </a:fld>
            <a:endParaRPr lang="hu-HU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0832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D71F-5DC8-4FDD-9152-4158D3A4EC18}" type="datetimeFigureOut">
              <a:rPr lang="hu-HU" smtClean="0"/>
              <a:t>2022.08.17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4FA-5B3C-4740-AE5B-F9E71DAF57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7539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D71F-5DC8-4FDD-9152-4158D3A4EC18}" type="datetimeFigureOut">
              <a:rPr lang="hu-HU" smtClean="0"/>
              <a:t>2022.08.17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4FA-5B3C-4740-AE5B-F9E71DAF57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7946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D71F-5DC8-4FDD-9152-4158D3A4EC18}" type="datetimeFigureOut">
              <a:rPr lang="hu-HU" smtClean="0"/>
              <a:t>2022.08.17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4FA-5B3C-4740-AE5B-F9E71DAF57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5367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D71F-5DC8-4FDD-9152-4158D3A4EC18}" type="datetimeFigureOut">
              <a:rPr lang="hu-HU" smtClean="0"/>
              <a:t>2022.08.17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4FA-5B3C-4740-AE5B-F9E71DAF57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391343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D71F-5DC8-4FDD-9152-4158D3A4EC18}" type="datetimeFigureOut">
              <a:rPr lang="hu-HU" smtClean="0"/>
              <a:t>2022.08.17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4FA-5B3C-4740-AE5B-F9E71DAF57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4272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D71F-5DC8-4FDD-9152-4158D3A4EC18}" type="datetimeFigureOut">
              <a:rPr lang="hu-HU" smtClean="0"/>
              <a:t>2022.08.17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4FA-5B3C-4740-AE5B-F9E71DAF57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3259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D71F-5DC8-4FDD-9152-4158D3A4EC18}" type="datetimeFigureOut">
              <a:rPr lang="hu-HU" smtClean="0"/>
              <a:t>2022.08.17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4FA-5B3C-4740-AE5B-F9E71DAF57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8656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D71F-5DC8-4FDD-9152-4158D3A4EC18}" type="datetimeFigureOut">
              <a:rPr lang="hu-HU" smtClean="0"/>
              <a:t>2022.08.17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4FA-5B3C-4740-AE5B-F9E71DAF57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0955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D71F-5DC8-4FDD-9152-4158D3A4EC18}" type="datetimeFigureOut">
              <a:rPr lang="hu-HU" smtClean="0"/>
              <a:t>2022.08.17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4FA-5B3C-4740-AE5B-F9E71DAF57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7285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D71F-5DC8-4FDD-9152-4158D3A4EC18}" type="datetimeFigureOut">
              <a:rPr lang="hu-HU" smtClean="0"/>
              <a:t>2022.08.17</a:t>
            </a:fld>
            <a:endParaRPr lang="hu-H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4FA-5B3C-4740-AE5B-F9E71DAF57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9033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D71F-5DC8-4FDD-9152-4158D3A4EC18}" type="datetimeFigureOut">
              <a:rPr lang="hu-HU" smtClean="0"/>
              <a:t>2022.08.17</a:t>
            </a:fld>
            <a:endParaRPr lang="hu-H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4FA-5B3C-4740-AE5B-F9E71DAF57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9491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D71F-5DC8-4FDD-9152-4158D3A4EC18}" type="datetimeFigureOut">
              <a:rPr lang="hu-HU" smtClean="0"/>
              <a:t>2022.08.17</a:t>
            </a:fld>
            <a:endParaRPr lang="hu-H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4FA-5B3C-4740-AE5B-F9E71DAF57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168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0D71F-5DC8-4FDD-9152-4158D3A4EC18}" type="datetimeFigureOut">
              <a:rPr lang="hu-HU" smtClean="0"/>
              <a:t>2022.08.17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34FA-5B3C-4740-AE5B-F9E71DAF57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541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E20D71F-5DC8-4FDD-9152-4158D3A4EC18}" type="datetimeFigureOut">
              <a:rPr lang="hu-HU" smtClean="0"/>
              <a:t>2022.08.17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434FA-5B3C-4740-AE5B-F9E71DAF579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2236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  <p:sldLayoutId id="2147483996" r:id="rId12"/>
    <p:sldLayoutId id="2147483997" r:id="rId13"/>
    <p:sldLayoutId id="2147483998" r:id="rId14"/>
    <p:sldLayoutId id="2147483999" r:id="rId15"/>
    <p:sldLayoutId id="2147484000" r:id="rId16"/>
    <p:sldLayoutId id="21474840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C0A80DC-DF4B-88C5-9F4B-16B0B0ACC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581" y="1477298"/>
            <a:ext cx="8825658" cy="2219632"/>
          </a:xfrm>
        </p:spPr>
        <p:txBody>
          <a:bodyPr/>
          <a:lstStyle/>
          <a:p>
            <a:pPr algn="ctr"/>
            <a:r>
              <a:rPr lang="hu-HU" b="1" dirty="0"/>
              <a:t>HOZZÁTARTOZÓI FÓRUM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72160BA7-133C-2E37-AE56-468DB5AB07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8581" y="4128451"/>
            <a:ext cx="8825658" cy="861420"/>
          </a:xfrm>
        </p:spPr>
        <p:txBody>
          <a:bodyPr>
            <a:normAutofit/>
          </a:bodyPr>
          <a:lstStyle/>
          <a:p>
            <a:pPr algn="ctr"/>
            <a:r>
              <a:rPr lang="hu-HU" sz="4000" b="1" dirty="0"/>
              <a:t>2022. ÉV</a:t>
            </a:r>
          </a:p>
        </p:txBody>
      </p:sp>
    </p:spTree>
    <p:extLst>
      <p:ext uri="{BB962C8B-B14F-4D97-AF65-F5344CB8AC3E}">
        <p14:creationId xmlns:p14="http://schemas.microsoft.com/office/powerpoint/2010/main" val="1332640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9D97D57-69AF-12A9-9F60-0558AA38E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1" y="452718"/>
            <a:ext cx="10304206" cy="1400530"/>
          </a:xfrm>
        </p:spPr>
        <p:txBody>
          <a:bodyPr/>
          <a:lstStyle/>
          <a:p>
            <a:r>
              <a:rPr lang="hu-HU" b="1" dirty="0"/>
              <a:t>Dolgozói állományi létszám alakulása – betöltetlen álláshelyek száma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8036CF07-DF54-0626-2D95-FA91CA6C3E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728860"/>
              </p:ext>
            </p:extLst>
          </p:nvPr>
        </p:nvGraphicFramePr>
        <p:xfrm>
          <a:off x="137652" y="1853247"/>
          <a:ext cx="11749547" cy="4744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676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A77FD22-D7A7-794F-CDC4-4B6131D1C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/>
              <a:t>Dolgozói állományi létszám alakulása - betegállomány</a:t>
            </a:r>
          </a:p>
        </p:txBody>
      </p:sp>
      <p:graphicFrame>
        <p:nvGraphicFramePr>
          <p:cNvPr id="9" name="Tartalom helye 8">
            <a:extLst>
              <a:ext uri="{FF2B5EF4-FFF2-40B4-BE49-F238E27FC236}">
                <a16:creationId xmlns:a16="http://schemas.microsoft.com/office/drawing/2014/main" id="{2C9F3224-DDDE-E457-D191-1E42D125A7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0095010"/>
              </p:ext>
            </p:extLst>
          </p:nvPr>
        </p:nvGraphicFramePr>
        <p:xfrm>
          <a:off x="412955" y="1853248"/>
          <a:ext cx="11661058" cy="4916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7007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2E2C98D-6A31-5B82-906A-B0CA1B498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/>
              <a:t>Dolgozói állományi létszám alakulása – túlóra alakulása</a:t>
            </a:r>
          </a:p>
        </p:txBody>
      </p:sp>
      <p:graphicFrame>
        <p:nvGraphicFramePr>
          <p:cNvPr id="3" name="Tartalom helye 2">
            <a:extLst>
              <a:ext uri="{FF2B5EF4-FFF2-40B4-BE49-F238E27FC236}">
                <a16:creationId xmlns:a16="http://schemas.microsoft.com/office/drawing/2014/main" id="{8ABF6350-A724-2C62-354D-4B2C34CD71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7442801"/>
              </p:ext>
            </p:extLst>
          </p:nvPr>
        </p:nvGraphicFramePr>
        <p:xfrm>
          <a:off x="147484" y="1750142"/>
          <a:ext cx="11769213" cy="489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0364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815A528-97E5-BB65-4978-15A9BF17A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02456"/>
          </a:xfrm>
        </p:spPr>
        <p:txBody>
          <a:bodyPr/>
          <a:lstStyle/>
          <a:p>
            <a:pPr algn="ctr"/>
            <a:r>
              <a:rPr lang="hu-HU" b="1" dirty="0"/>
              <a:t>Élelmezés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022A34A-24C3-720F-AF85-12F7D70F6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55174"/>
            <a:ext cx="8946541" cy="4793225"/>
          </a:xfrm>
        </p:spPr>
        <p:txBody>
          <a:bodyPr/>
          <a:lstStyle/>
          <a:p>
            <a:r>
              <a:rPr lang="hu-HU" b="1" dirty="0"/>
              <a:t>Élelmiszer árak növekedése</a:t>
            </a:r>
          </a:p>
          <a:p>
            <a:r>
              <a:rPr lang="hu-HU" b="1" dirty="0"/>
              <a:t>Szűkül a megvásárolható élelmiszerek köre</a:t>
            </a:r>
            <a:endParaRPr lang="hu-HU" dirty="0"/>
          </a:p>
          <a:p>
            <a:pPr algn="ctr"/>
            <a:r>
              <a:rPr lang="hu-HU" b="1" dirty="0">
                <a:solidFill>
                  <a:srgbClr val="92D050"/>
                </a:solidFill>
              </a:rPr>
              <a:t>Beszállító külső szolgáltatóktól rendelt alapanyagok beszerzésének és kiszállításának problémái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algn="ctr"/>
            <a:r>
              <a:rPr lang="hu-HU" dirty="0"/>
              <a:t>Étlapok folyamatos kontrollálása </a:t>
            </a:r>
          </a:p>
          <a:p>
            <a:endParaRPr lang="hu-HU" dirty="0"/>
          </a:p>
          <a:p>
            <a:endParaRPr lang="hu-HU" dirty="0"/>
          </a:p>
          <a:p>
            <a:pPr algn="ctr"/>
            <a:r>
              <a:rPr lang="hu-HU" b="1" dirty="0">
                <a:solidFill>
                  <a:srgbClr val="92D050"/>
                </a:solidFill>
              </a:rPr>
              <a:t>Gyakori étlap változások</a:t>
            </a:r>
          </a:p>
        </p:txBody>
      </p:sp>
      <p:sp>
        <p:nvSpPr>
          <p:cNvPr id="7" name="Nyíl: lefelé mutató 6">
            <a:extLst>
              <a:ext uri="{FF2B5EF4-FFF2-40B4-BE49-F238E27FC236}">
                <a16:creationId xmlns:a16="http://schemas.microsoft.com/office/drawing/2014/main" id="{E01CE698-EFC7-F442-224F-1AC2284A67DB}"/>
              </a:ext>
            </a:extLst>
          </p:cNvPr>
          <p:cNvSpPr/>
          <p:nvPr/>
        </p:nvSpPr>
        <p:spPr>
          <a:xfrm>
            <a:off x="5456902" y="3001298"/>
            <a:ext cx="403123" cy="8824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Nyíl: lefelé mutató 7">
            <a:extLst>
              <a:ext uri="{FF2B5EF4-FFF2-40B4-BE49-F238E27FC236}">
                <a16:creationId xmlns:a16="http://schemas.microsoft.com/office/drawing/2014/main" id="{0397A45B-37E5-F392-2C3D-FE3E761E1B5D}"/>
              </a:ext>
            </a:extLst>
          </p:cNvPr>
          <p:cNvSpPr/>
          <p:nvPr/>
        </p:nvSpPr>
        <p:spPr>
          <a:xfrm>
            <a:off x="5456902" y="4326194"/>
            <a:ext cx="403123" cy="882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8242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9F048F-1AE7-3B42-C34A-DFC1DEEAE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/>
              <a:t>Élelmezés</a:t>
            </a:r>
            <a:br>
              <a:rPr lang="hu-HU" b="1" dirty="0"/>
            </a:br>
            <a:r>
              <a:rPr lang="hu-HU" b="1" dirty="0"/>
              <a:t>Beszerzési akadályok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7574612-CE26-1CB5-240F-CB80C852E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303" y="2052918"/>
            <a:ext cx="11444749" cy="4195481"/>
          </a:xfrm>
        </p:spPr>
        <p:txBody>
          <a:bodyPr/>
          <a:lstStyle/>
          <a:p>
            <a:r>
              <a:rPr lang="hu-HU" sz="2500" dirty="0"/>
              <a:t>Étolaj (2022.04.01-től 1000.-FT/liter nettó áron tudják szállítani)</a:t>
            </a:r>
          </a:p>
          <a:p>
            <a:r>
              <a:rPr lang="hu-HU" sz="2500" dirty="0"/>
              <a:t>Kristálycukor</a:t>
            </a:r>
          </a:p>
          <a:p>
            <a:r>
              <a:rPr lang="hu-HU" sz="2500" dirty="0"/>
              <a:t>Fekete tea</a:t>
            </a:r>
          </a:p>
          <a:p>
            <a:r>
              <a:rPr lang="hu-HU" sz="2500" dirty="0"/>
              <a:t>Madárinfluenza                 hús feldolgozás/szállítás akadályozottsága</a:t>
            </a:r>
          </a:p>
          <a:p>
            <a:r>
              <a:rPr lang="hu-HU" sz="2500" dirty="0"/>
              <a:t>Spárga helyett zöldhüvelyű babot tudnak szállítani</a:t>
            </a:r>
          </a:p>
          <a:p>
            <a:r>
              <a:rPr lang="hu-HU" sz="2500" dirty="0"/>
              <a:t>Gyalult tök beszerzése               2022. augusztus második felére ígérték a szállítást.</a:t>
            </a:r>
          </a:p>
          <a:p>
            <a:endParaRPr lang="hu-HU" dirty="0"/>
          </a:p>
        </p:txBody>
      </p:sp>
      <p:sp>
        <p:nvSpPr>
          <p:cNvPr id="4" name="Nyíl: jobbra mutató 3">
            <a:extLst>
              <a:ext uri="{FF2B5EF4-FFF2-40B4-BE49-F238E27FC236}">
                <a16:creationId xmlns:a16="http://schemas.microsoft.com/office/drawing/2014/main" id="{7B71A7F9-95CD-D249-DF3D-F9F52FB0499F}"/>
              </a:ext>
            </a:extLst>
          </p:cNvPr>
          <p:cNvSpPr/>
          <p:nvPr/>
        </p:nvSpPr>
        <p:spPr>
          <a:xfrm>
            <a:off x="3411795" y="3686815"/>
            <a:ext cx="1022554" cy="2974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id="{7BBEDE6A-9BB9-75F1-3FB2-25A1132B72E2}"/>
              </a:ext>
            </a:extLst>
          </p:cNvPr>
          <p:cNvSpPr/>
          <p:nvPr/>
        </p:nvSpPr>
        <p:spPr>
          <a:xfrm>
            <a:off x="4375079" y="4670182"/>
            <a:ext cx="825910" cy="2974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2763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7EC5E03-8BA0-F7F5-9EFA-B5225FD37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12288"/>
          </a:xfrm>
        </p:spPr>
        <p:txBody>
          <a:bodyPr/>
          <a:lstStyle/>
          <a:p>
            <a:pPr algn="ctr"/>
            <a:r>
              <a:rPr lang="hu-HU" b="1" dirty="0"/>
              <a:t>Intézményi térítési díjak változása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EF115A2-C85A-EA54-DF16-C7A100762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65006"/>
            <a:ext cx="10400430" cy="4783393"/>
          </a:xfrm>
        </p:spPr>
        <p:txBody>
          <a:bodyPr/>
          <a:lstStyle/>
          <a:p>
            <a:r>
              <a:rPr lang="hu-HU" dirty="0"/>
              <a:t>Fővárosi Közgyűlés 2022. június 29-i ülésén jóváhagyta</a:t>
            </a:r>
          </a:p>
          <a:p>
            <a:endParaRPr lang="hu-HU" dirty="0"/>
          </a:p>
          <a:p>
            <a:endParaRPr lang="hu-HU" dirty="0"/>
          </a:p>
          <a:p>
            <a:pPr algn="ctr"/>
            <a:r>
              <a:rPr lang="hu-HU" sz="3200" b="1" dirty="0">
                <a:solidFill>
                  <a:srgbClr val="92D050"/>
                </a:solidFill>
              </a:rPr>
              <a:t>Intézményi térítési díjak 10%-os emelését</a:t>
            </a:r>
            <a:r>
              <a:rPr lang="hu-HU" sz="3200" dirty="0">
                <a:solidFill>
                  <a:srgbClr val="92D050"/>
                </a:solidFill>
              </a:rPr>
              <a:t>.</a:t>
            </a:r>
          </a:p>
          <a:p>
            <a:pPr algn="ctr"/>
            <a:endParaRPr lang="hu-HU" sz="3200" dirty="0"/>
          </a:p>
          <a:p>
            <a:pPr algn="ctr"/>
            <a:endParaRPr lang="hu-HU" sz="3200" dirty="0"/>
          </a:p>
          <a:p>
            <a:pPr algn="ctr"/>
            <a:r>
              <a:rPr lang="hu-HU" sz="3200" b="1" dirty="0"/>
              <a:t>Hatálybalépés: 2022. szeptember 1.</a:t>
            </a:r>
          </a:p>
          <a:p>
            <a:pPr marL="0" indent="0" algn="ctr">
              <a:buNone/>
            </a:pPr>
            <a:endParaRPr lang="hu-HU" dirty="0"/>
          </a:p>
        </p:txBody>
      </p:sp>
      <p:sp>
        <p:nvSpPr>
          <p:cNvPr id="4" name="Nyíl: lefelé mutató 3">
            <a:extLst>
              <a:ext uri="{FF2B5EF4-FFF2-40B4-BE49-F238E27FC236}">
                <a16:creationId xmlns:a16="http://schemas.microsoft.com/office/drawing/2014/main" id="{C9F4B507-3D72-0327-3AB1-8AD80F03BBFD}"/>
              </a:ext>
            </a:extLst>
          </p:cNvPr>
          <p:cNvSpPr/>
          <p:nvPr/>
        </p:nvSpPr>
        <p:spPr>
          <a:xfrm>
            <a:off x="5250426" y="1946787"/>
            <a:ext cx="353961" cy="7865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lefelé mutató 4">
            <a:extLst>
              <a:ext uri="{FF2B5EF4-FFF2-40B4-BE49-F238E27FC236}">
                <a16:creationId xmlns:a16="http://schemas.microsoft.com/office/drawing/2014/main" id="{E572A6AF-2443-FD1A-6F99-D55F6FD8F222}"/>
              </a:ext>
            </a:extLst>
          </p:cNvPr>
          <p:cNvSpPr/>
          <p:nvPr/>
        </p:nvSpPr>
        <p:spPr>
          <a:xfrm>
            <a:off x="5250426" y="3389669"/>
            <a:ext cx="353961" cy="11012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9018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FFB673D-464C-55A2-F443-731B0F5F5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4301"/>
          </a:xfrm>
        </p:spPr>
        <p:txBody>
          <a:bodyPr/>
          <a:lstStyle/>
          <a:p>
            <a:pPr algn="ctr"/>
            <a:r>
              <a:rPr lang="hu-HU" b="1" dirty="0"/>
              <a:t>Pelenka felírás - változás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B2D7DFD-427F-1205-1C4C-2E346E297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123" y="1347020"/>
            <a:ext cx="11287431" cy="4901380"/>
          </a:xfrm>
        </p:spPr>
        <p:txBody>
          <a:bodyPr>
            <a:normAutofit/>
          </a:bodyPr>
          <a:lstStyle/>
          <a:p>
            <a:r>
              <a:rPr lang="hu-HU" sz="3000" dirty="0"/>
              <a:t>TENA, SENI pelenka receptre történő felírás – változás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sz="2500" b="1" dirty="0"/>
              <a:t>TENA </a:t>
            </a:r>
            <a:r>
              <a:rPr lang="hu-HU" sz="2500" b="1" dirty="0" err="1"/>
              <a:t>Slip</a:t>
            </a:r>
            <a:r>
              <a:rPr lang="hu-HU" sz="2500" b="1" dirty="0"/>
              <a:t> támogatás megszűnés</a:t>
            </a:r>
            <a:r>
              <a:rPr lang="hu-HU" sz="3000" b="1" dirty="0"/>
              <a:t>			</a:t>
            </a:r>
            <a:r>
              <a:rPr lang="hu-HU" sz="2500" b="1" dirty="0"/>
              <a:t>Inkontinencia termékek hiánya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						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			</a:t>
            </a:r>
            <a:r>
              <a:rPr lang="hu-HU" sz="3500" b="1" dirty="0"/>
              <a:t>Intézményi pelenkabeszerzés alakulása			</a:t>
            </a:r>
            <a:r>
              <a:rPr lang="hu-HU" dirty="0"/>
              <a:t>	</a:t>
            </a:r>
          </a:p>
        </p:txBody>
      </p:sp>
      <p:sp>
        <p:nvSpPr>
          <p:cNvPr id="4" name="Nyíl: lefelé mutató 3">
            <a:extLst>
              <a:ext uri="{FF2B5EF4-FFF2-40B4-BE49-F238E27FC236}">
                <a16:creationId xmlns:a16="http://schemas.microsoft.com/office/drawing/2014/main" id="{42277B63-0591-31D6-691A-97245D41D1BA}"/>
              </a:ext>
            </a:extLst>
          </p:cNvPr>
          <p:cNvSpPr/>
          <p:nvPr/>
        </p:nvSpPr>
        <p:spPr>
          <a:xfrm>
            <a:off x="3038168" y="1907458"/>
            <a:ext cx="993058" cy="13470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lefelé mutató 4">
            <a:extLst>
              <a:ext uri="{FF2B5EF4-FFF2-40B4-BE49-F238E27FC236}">
                <a16:creationId xmlns:a16="http://schemas.microsoft.com/office/drawing/2014/main" id="{E64957F8-0CFE-BD51-E1F4-4FEEFD998137}"/>
              </a:ext>
            </a:extLst>
          </p:cNvPr>
          <p:cNvSpPr/>
          <p:nvPr/>
        </p:nvSpPr>
        <p:spPr>
          <a:xfrm>
            <a:off x="8711381" y="1907457"/>
            <a:ext cx="884903" cy="13470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Nyíl: lefelé mutató 8">
            <a:extLst>
              <a:ext uri="{FF2B5EF4-FFF2-40B4-BE49-F238E27FC236}">
                <a16:creationId xmlns:a16="http://schemas.microsoft.com/office/drawing/2014/main" id="{605AC477-22E0-706C-2596-9AEF4A54B901}"/>
              </a:ext>
            </a:extLst>
          </p:cNvPr>
          <p:cNvSpPr/>
          <p:nvPr/>
        </p:nvSpPr>
        <p:spPr>
          <a:xfrm>
            <a:off x="4680155" y="3797710"/>
            <a:ext cx="2507225" cy="14232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9031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38A4C5C-AA48-AA62-787F-864A0D1A3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23221"/>
            <a:ext cx="9404723" cy="1400530"/>
          </a:xfrm>
        </p:spPr>
        <p:txBody>
          <a:bodyPr/>
          <a:lstStyle/>
          <a:p>
            <a:pPr algn="ctr"/>
            <a:r>
              <a:rPr lang="hu-HU" b="1" dirty="0"/>
              <a:t>2022. évre </a:t>
            </a:r>
            <a:r>
              <a:rPr lang="hu-HU" b="1" u="sng" dirty="0"/>
              <a:t>tervezett</a:t>
            </a:r>
            <a:r>
              <a:rPr lang="hu-HU" b="1" dirty="0"/>
              <a:t> felújítások, fejlesztések, feladatok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C9CF5F7-6236-6AC5-B764-F9FC16C66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948" y="2052918"/>
            <a:ext cx="10962968" cy="4195481"/>
          </a:xfrm>
        </p:spPr>
        <p:txBody>
          <a:bodyPr/>
          <a:lstStyle/>
          <a:p>
            <a:r>
              <a:rPr lang="hu-HU" dirty="0"/>
              <a:t>Intézményi szintű egységes informatikai rendszer kialakítása az </a:t>
            </a:r>
            <a:r>
              <a:rPr lang="hu-HU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informatikai hálózat folyamatos karbantartása és fejlesztése mellett.</a:t>
            </a:r>
          </a:p>
          <a:p>
            <a:r>
              <a:rPr lang="hu-HU" dirty="0">
                <a:effectLst/>
                <a:latin typeface="+mn-lt"/>
                <a:ea typeface="Times New Roman" panose="02020603050405020304" pitchFamily="18" charset="0"/>
              </a:rPr>
              <a:t>2021.11.24-én jóváhagyott Alapító okiratunk 4.4. pontja alapján az iskolarendszeren kívüli oktások bevezetését tervezzük.</a:t>
            </a:r>
          </a:p>
          <a:p>
            <a:r>
              <a:rPr lang="hu-HU" dirty="0">
                <a:latin typeface="+mn-lt"/>
              </a:rPr>
              <a:t>Székhelyintézmény – szennyvízcsatorna rendszerének karbantartása, javítása.</a:t>
            </a:r>
          </a:p>
          <a:p>
            <a:r>
              <a:rPr lang="hu-HU" dirty="0">
                <a:latin typeface="+mn-lt"/>
              </a:rPr>
              <a:t>Épületenergetikai fejlesztések.</a:t>
            </a:r>
          </a:p>
          <a:p>
            <a:r>
              <a:rPr lang="hu-HU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Külső hőszigetelés, a külső nyílászárók cseréje, napelemes HMKE telepítése.</a:t>
            </a:r>
          </a:p>
          <a:p>
            <a:r>
              <a:rPr lang="hu-HU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„A”, „B” és „D” jelű épületek fűtési és használati melegvizét ellátó kazánok cseréje.</a:t>
            </a:r>
            <a:endParaRPr lang="hu-HU" dirty="0">
              <a:latin typeface="+mn-lt"/>
            </a:endParaRPr>
          </a:p>
          <a:p>
            <a:endParaRPr lang="hu-HU" dirty="0">
              <a:latin typeface="+mn-lt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5649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4CE61775-A381-2EB0-C78E-B907903A0A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b="1" dirty="0"/>
              <a:t>Köszönöm megtisztelő figyelmüket!</a:t>
            </a:r>
          </a:p>
        </p:txBody>
      </p:sp>
    </p:spTree>
    <p:extLst>
      <p:ext uri="{BB962C8B-B14F-4D97-AF65-F5344CB8AC3E}">
        <p14:creationId xmlns:p14="http://schemas.microsoft.com/office/powerpoint/2010/main" val="246172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B98D346-8DAB-2229-4B4E-26B7328FC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670818" cy="1400530"/>
          </a:xfrm>
        </p:spPr>
        <p:txBody>
          <a:bodyPr/>
          <a:lstStyle/>
          <a:p>
            <a:pPr algn="ctr"/>
            <a:r>
              <a:rPr lang="hu-HU" sz="5500" b="1" dirty="0"/>
              <a:t>Témakörök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8A8C15F-2A6E-2601-FF3B-AFA38CD0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Koronavírus – pandémia – határozatok, eljárásrendek, útmutatók -  változások</a:t>
            </a:r>
          </a:p>
          <a:p>
            <a:r>
              <a:rPr lang="hu-HU" dirty="0"/>
              <a:t>Ellenőrzések, vizsgálatok</a:t>
            </a:r>
          </a:p>
          <a:p>
            <a:r>
              <a:rPr lang="hu-HU" dirty="0"/>
              <a:t>Intézményi gazdálkodás alakulása</a:t>
            </a:r>
          </a:p>
          <a:p>
            <a:r>
              <a:rPr lang="hu-HU" dirty="0"/>
              <a:t>Poloskairtás eredményei</a:t>
            </a:r>
          </a:p>
          <a:p>
            <a:r>
              <a:rPr lang="hu-HU" dirty="0"/>
              <a:t>Dolgozói állományi létszám alakulása</a:t>
            </a:r>
          </a:p>
          <a:p>
            <a:r>
              <a:rPr lang="hu-HU" dirty="0"/>
              <a:t>Élelmezés </a:t>
            </a:r>
          </a:p>
          <a:p>
            <a:r>
              <a:rPr lang="hu-HU" dirty="0"/>
              <a:t>Intézményi térítési díjak változása</a:t>
            </a:r>
          </a:p>
          <a:p>
            <a:r>
              <a:rPr lang="hu-HU" dirty="0"/>
              <a:t>Pelenka felírás, beszerzés változása</a:t>
            </a:r>
          </a:p>
          <a:p>
            <a:r>
              <a:rPr lang="hu-HU" dirty="0"/>
              <a:t>2022. évre tervezett felújítások, fejlesztések, feladatok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86341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EC20EA3-8CED-5D31-585A-3C56A68DE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031721" cy="1400530"/>
          </a:xfrm>
        </p:spPr>
        <p:txBody>
          <a:bodyPr/>
          <a:lstStyle/>
          <a:p>
            <a:pPr algn="ctr"/>
            <a:r>
              <a:rPr lang="hu-HU" sz="3000" b="1" dirty="0"/>
              <a:t>Koronavírus – pandémia – határozatok, eljárásrendek, útmutatók - változások </a:t>
            </a:r>
            <a:br>
              <a:rPr lang="hu-HU" sz="3000" b="1" dirty="0"/>
            </a:br>
            <a:r>
              <a:rPr lang="hu-HU" sz="3000" b="1" dirty="0"/>
              <a:t>2021.09.01-2022.05.31.</a:t>
            </a:r>
            <a:endParaRPr lang="hu-HU" sz="30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95C47A8-DA39-43DE-FB25-50428DAFE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310581"/>
            <a:ext cx="8946541" cy="3937818"/>
          </a:xfrm>
        </p:spPr>
        <p:txBody>
          <a:bodyPr/>
          <a:lstStyle/>
          <a:p>
            <a:r>
              <a:rPr lang="hu-HU" dirty="0"/>
              <a:t>FPH144/356-34/2021 – Budapest Főváros Főpolgármestere által kiadott utasítás – 2021.09.09.</a:t>
            </a:r>
          </a:p>
          <a:p>
            <a:r>
              <a:rPr lang="hu-HU" dirty="0"/>
              <a:t>NNK eljárásrend Sars-CoV-2 okozta fertőzések esetén követendő járványügyi szabályok – 2021.10.28.</a:t>
            </a:r>
          </a:p>
          <a:p>
            <a:r>
              <a:rPr lang="hu-HU" dirty="0"/>
              <a:t>66340-2/2021/EÜIG - NNK határozat – 2021.11.01-től érvényes.</a:t>
            </a:r>
          </a:p>
          <a:p>
            <a:r>
              <a:rPr lang="hu-HU" dirty="0"/>
              <a:t>FPH144/356-35/2021 – Budapest Főváros Főpolgármestere által kiadott utasítás – 2021.11.02-től érvényes.</a:t>
            </a:r>
          </a:p>
          <a:p>
            <a:r>
              <a:rPr lang="hu-HU" dirty="0"/>
              <a:t>FPH144/356-37/2021 – Budapest Főváros Főpolgármestere által kiadott utasítás – kötelező védőoltás felvételéről - 2021.11.10.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50710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9ADDCC8-8428-8E9B-EC15-8EAF86007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095798" cy="1400530"/>
          </a:xfrm>
        </p:spPr>
        <p:txBody>
          <a:bodyPr/>
          <a:lstStyle/>
          <a:p>
            <a:pPr algn="ctr"/>
            <a:r>
              <a:rPr lang="hu-HU" sz="3000" b="1" dirty="0"/>
              <a:t>Koronavírus – pandémia – határozatok, eljárásrendek, útmutatók - változások </a:t>
            </a:r>
            <a:br>
              <a:rPr lang="hu-HU" sz="3000" b="1" dirty="0"/>
            </a:br>
            <a:r>
              <a:rPr lang="hu-HU" sz="3000" b="1" dirty="0"/>
              <a:t>2021.09.01-2022.05.31.</a:t>
            </a:r>
            <a:endParaRPr lang="hu-HU" sz="30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3A4FC2A-0F6B-8757-44B1-B872DC201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084" y="2054942"/>
            <a:ext cx="9984825" cy="4562168"/>
          </a:xfrm>
        </p:spPr>
        <p:txBody>
          <a:bodyPr>
            <a:normAutofit/>
          </a:bodyPr>
          <a:lstStyle/>
          <a:p>
            <a:r>
              <a:rPr lang="hu-HU" dirty="0"/>
              <a:t>67883-1/2021/JIF – NNK által kiadott – szociális intézménybe történő felvétel, visszavétel, átvétel szabályai  - 2021.11.23.</a:t>
            </a:r>
          </a:p>
          <a:p>
            <a:r>
              <a:rPr lang="hu-HU" dirty="0"/>
              <a:t>67883-2/2021/JIF – NNK által kiadott – szociális intézménybe történő felvétel, visszavétel, átvétel szabályai – 2021.12.09.</a:t>
            </a:r>
          </a:p>
          <a:p>
            <a:r>
              <a:rPr lang="hu-HU" dirty="0"/>
              <a:t>X/3765/2021/SZOCSZOLG – Emberi Erőforrások Minisztériuma által kiadott tájékoztató levél – 2021.12.22.</a:t>
            </a:r>
          </a:p>
          <a:p>
            <a:r>
              <a:rPr lang="hu-HU" dirty="0"/>
              <a:t>FPH144/381-2/2022 - Budapest Főváros Főpolgármestere által kiadott utasítás – 2022.01.13.</a:t>
            </a:r>
          </a:p>
          <a:p>
            <a:r>
              <a:rPr lang="hu-HU" dirty="0"/>
              <a:t>NNK eljárásrend - Sars-CoV-2 okozta fertőzések esetén követendő járványügyi szabályok – 2022.01.14.</a:t>
            </a:r>
          </a:p>
          <a:p>
            <a:r>
              <a:rPr lang="hu-HU" dirty="0"/>
              <a:t>13/2022. (I.20.) Korm. Rendelet – 2022.01.20.</a:t>
            </a: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45467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A576181-3885-BE41-479E-B33FD5832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100547" cy="1400530"/>
          </a:xfrm>
        </p:spPr>
        <p:txBody>
          <a:bodyPr/>
          <a:lstStyle/>
          <a:p>
            <a:pPr algn="ctr"/>
            <a:r>
              <a:rPr lang="hu-HU" sz="3000" b="1" dirty="0"/>
              <a:t>Koronavírus – pandémia – határozatok, eljárásrendek, útmutatók - változások </a:t>
            </a:r>
            <a:br>
              <a:rPr lang="hu-HU" sz="3000" b="1" dirty="0"/>
            </a:br>
            <a:r>
              <a:rPr lang="hu-HU" sz="3000" b="1" dirty="0"/>
              <a:t>2021.09.01-2022.05.31.</a:t>
            </a:r>
            <a:endParaRPr lang="hu-HU" sz="30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FDEADEA-D313-5D5F-8619-5E0F5C0BB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374" y="1750142"/>
            <a:ext cx="8899479" cy="4463845"/>
          </a:xfrm>
        </p:spPr>
        <p:txBody>
          <a:bodyPr/>
          <a:lstStyle/>
          <a:p>
            <a:endParaRPr lang="hu-HU" dirty="0"/>
          </a:p>
          <a:p>
            <a:r>
              <a:rPr lang="hu-HU" dirty="0"/>
              <a:t>X/670/2022/SZOCSZOLG - Emberi Erőforrások Minisztériuma által kiadott tájékoztató levél új NNK eljárásrendről – 2022.02.09.</a:t>
            </a:r>
          </a:p>
          <a:p>
            <a:r>
              <a:rPr lang="hu-HU" dirty="0"/>
              <a:t>BP/FNEF-EGI/1515-3/2022, BP/PNEF-EGI/0627-3/2022 – Budapest Főváros Kormányhivatala Népegészségügyi Főosztály által kiadott tájékoztató levél – 2022.03.07.</a:t>
            </a:r>
          </a:p>
          <a:p>
            <a:r>
              <a:rPr lang="hu-HU" dirty="0"/>
              <a:t>FPH144/381-15/2022 - Budapest Főváros Főpolgármestere által kiadott utasítás – 2022.03.09.</a:t>
            </a:r>
          </a:p>
          <a:p>
            <a:r>
              <a:rPr lang="hu-HU" dirty="0"/>
              <a:t>NNK eljárásrend - Sars-CoV-2 okozta fertőzések esetén követendő járványügyi szabályok – 2022.04.05.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07351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73365BB-DB76-3916-AA8E-45FC74308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9"/>
            <a:ext cx="9869489" cy="759856"/>
          </a:xfrm>
        </p:spPr>
        <p:txBody>
          <a:bodyPr/>
          <a:lstStyle/>
          <a:p>
            <a:r>
              <a:rPr lang="hu-HU" b="1" dirty="0"/>
              <a:t>Ellenőrzések, vizsgálatok </a:t>
            </a:r>
            <a:r>
              <a:rPr lang="hu-HU" sz="2000" b="1" dirty="0"/>
              <a:t>2021.09.01-2022.05.31.</a:t>
            </a:r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83C84CDC-FDFB-5348-65A9-87097E7159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188970"/>
              </p:ext>
            </p:extLst>
          </p:nvPr>
        </p:nvGraphicFramePr>
        <p:xfrm>
          <a:off x="196645" y="1157305"/>
          <a:ext cx="11798710" cy="561024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25678">
                  <a:extLst>
                    <a:ext uri="{9D8B030D-6E8A-4147-A177-3AD203B41FA5}">
                      <a16:colId xmlns:a16="http://schemas.microsoft.com/office/drawing/2014/main" val="390300748"/>
                    </a:ext>
                  </a:extLst>
                </a:gridCol>
                <a:gridCol w="10373032">
                  <a:extLst>
                    <a:ext uri="{9D8B030D-6E8A-4147-A177-3AD203B41FA5}">
                      <a16:colId xmlns:a16="http://schemas.microsoft.com/office/drawing/2014/main" val="750438918"/>
                    </a:ext>
                  </a:extLst>
                </a:gridCol>
              </a:tblGrid>
              <a:tr h="373153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Dátum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Ellenőrző hatóság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570249"/>
                  </a:ext>
                </a:extLst>
              </a:tr>
              <a:tr h="373153"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2021.09.13.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u-HU" sz="15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Budapest Főváros Kormányhivatala XI. Kerületi Hivatala Népegészségügyi Osztály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7603592"/>
                  </a:ext>
                </a:extLst>
              </a:tr>
              <a:tr h="505482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2021.10.21.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u-HU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Budapest Főváros Kormányhivatala Népegészségügyi Főosztály Egészségügyi Igazgatási és Nyilvántartási Osztálya ápolásszakmai ellenőrzés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0318205"/>
                  </a:ext>
                </a:extLst>
              </a:tr>
              <a:tr h="373153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2021.11.16.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Átfogó Fenntartói Ellenőrzés</a:t>
                      </a:r>
                      <a:endParaRPr lang="hu-HU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180503"/>
                  </a:ext>
                </a:extLst>
              </a:tr>
              <a:tr h="373153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2021.11.24.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Budapest Főváros Kormányhivatala XI. Kerületi Hivatala Népegészségügyi Osztály - székhelyintézmény</a:t>
                      </a:r>
                      <a:endParaRPr lang="hu-HU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418852"/>
                  </a:ext>
                </a:extLst>
              </a:tr>
              <a:tr h="373153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2021.11.24.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Budapest Főváros Kormányhivatala XI. Kerületi Hivatala Népegészségügyi Osztály - </a:t>
                      </a:r>
                      <a:r>
                        <a:rPr lang="hu-HU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Rupphegyi</a:t>
                      </a:r>
                      <a:r>
                        <a:rPr lang="hu-H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úti telephely</a:t>
                      </a:r>
                      <a:endParaRPr lang="hu-HU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34729"/>
                  </a:ext>
                </a:extLst>
              </a:tr>
              <a:tr h="505482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2021.12.13.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u-HU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Budapest Főváros Kormányhivatala Népegészségügyi Főosztály Egészségügyi Igazgatási és Nyilvántartási Osztálya ápolásszakmai ellenőrzés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62563152"/>
                  </a:ext>
                </a:extLst>
              </a:tr>
              <a:tr h="36900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2022.01.06.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2860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Budapest Főváros Kormányhivatala </a:t>
                      </a:r>
                      <a:endParaRPr lang="hu-HU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3267355"/>
                  </a:ext>
                </a:extLst>
              </a:tr>
              <a:tr h="373153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2022.01.10.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u-H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Budapest Főváros Kormányhivatala XI. Kerületi Hivatala Népegészségügyi Osztály </a:t>
                      </a:r>
                      <a:endParaRPr lang="hu-HU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6705607"/>
                  </a:ext>
                </a:extLst>
              </a:tr>
              <a:tr h="505482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2022.01.10.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2860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Budapest Főváros Kormányhivatala Népegészségügyi Főosztály Egészségügyi Igazgatási és Nyilvántartási Osztálya ápolásszakmai ellenőrzés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3538795"/>
                  </a:ext>
                </a:extLst>
              </a:tr>
              <a:tr h="366423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2022.01.12.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u-HU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PMKH – Élelmiszer-biztonsági felügyelet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95638756"/>
                  </a:ext>
                </a:extLst>
              </a:tr>
              <a:tr h="373153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2022.01.21.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u-H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Budapest Főváros Kormányhivatala Munkaügyi és Munkavédelmi Főosztály</a:t>
                      </a:r>
                      <a:endParaRPr lang="hu-HU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65745300"/>
                  </a:ext>
                </a:extLst>
              </a:tr>
              <a:tr h="373153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2022.05.09.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2860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Nemzeti Élelmiszerlánc – Biztonsági Hivatal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25229160"/>
                  </a:ext>
                </a:extLst>
              </a:tr>
              <a:tr h="373153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2022.05.13.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u-HU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Budapest Főváros Kormányhivatala Egészségbiztosítási Főosztály Ellenőrzési Osztály</a:t>
                      </a:r>
                      <a:endParaRPr lang="hu-HU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25306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638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E80ACDA-12DE-3F0C-A216-7E48B9312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23798"/>
          </a:xfrm>
        </p:spPr>
        <p:txBody>
          <a:bodyPr/>
          <a:lstStyle/>
          <a:p>
            <a:pPr algn="ctr"/>
            <a:r>
              <a:rPr lang="hu-HU" b="1" dirty="0"/>
              <a:t>Intézményi beszerzés alakulása</a:t>
            </a:r>
            <a:br>
              <a:rPr lang="hu-HU" b="1" dirty="0"/>
            </a:br>
            <a:r>
              <a:rPr lang="hu-HU" b="1" dirty="0"/>
              <a:t>2021.év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6601E15-2152-00E2-5A7B-F4807E576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787" y="1730477"/>
            <a:ext cx="11523407" cy="4517922"/>
          </a:xfrm>
        </p:spPr>
        <p:txBody>
          <a:bodyPr/>
          <a:lstStyle/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  <p:graphicFrame>
        <p:nvGraphicFramePr>
          <p:cNvPr id="4" name="Táblázat 3">
            <a:extLst>
              <a:ext uri="{FF2B5EF4-FFF2-40B4-BE49-F238E27FC236}">
                <a16:creationId xmlns:a16="http://schemas.microsoft.com/office/drawing/2014/main" id="{314DC8FA-BA46-CBBA-60F6-4F0AF53D9C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454272"/>
              </p:ext>
            </p:extLst>
          </p:nvPr>
        </p:nvGraphicFramePr>
        <p:xfrm>
          <a:off x="550606" y="2182761"/>
          <a:ext cx="10844981" cy="3847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5459">
                  <a:extLst>
                    <a:ext uri="{9D8B030D-6E8A-4147-A177-3AD203B41FA5}">
                      <a16:colId xmlns:a16="http://schemas.microsoft.com/office/drawing/2014/main" val="2049445649"/>
                    </a:ext>
                  </a:extLst>
                </a:gridCol>
                <a:gridCol w="2759405">
                  <a:extLst>
                    <a:ext uri="{9D8B030D-6E8A-4147-A177-3AD203B41FA5}">
                      <a16:colId xmlns:a16="http://schemas.microsoft.com/office/drawing/2014/main" val="689783998"/>
                    </a:ext>
                  </a:extLst>
                </a:gridCol>
                <a:gridCol w="3130117">
                  <a:extLst>
                    <a:ext uri="{9D8B030D-6E8A-4147-A177-3AD203B41FA5}">
                      <a16:colId xmlns:a16="http://schemas.microsoft.com/office/drawing/2014/main" val="1677880344"/>
                    </a:ext>
                  </a:extLst>
                </a:gridCol>
              </a:tblGrid>
              <a:tr h="502272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effectLst/>
                        </a:rPr>
                        <a:t>FELADAT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effectLst/>
                        </a:rPr>
                        <a:t>ELŐIRÁNYZAT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>
                          <a:effectLst/>
                        </a:rPr>
                        <a:t>TELJESÍTÉS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815999"/>
                  </a:ext>
                </a:extLst>
              </a:tr>
              <a:tr h="684243">
                <a:tc>
                  <a:txBody>
                    <a:bodyPr/>
                    <a:lstStyle/>
                    <a:p>
                      <a:pPr algn="just"/>
                      <a:r>
                        <a:rPr lang="hu-HU" sz="2000">
                          <a:effectLst/>
                        </a:rPr>
                        <a:t>„B” épület részleges rekonstrukciója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dirty="0">
                          <a:effectLst/>
                        </a:rPr>
                        <a:t>62.992 e Ft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>
                          <a:effectLst/>
                        </a:rPr>
                        <a:t>0 e Ft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542812"/>
                  </a:ext>
                </a:extLst>
              </a:tr>
              <a:tr h="711415">
                <a:tc>
                  <a:txBody>
                    <a:bodyPr/>
                    <a:lstStyle/>
                    <a:p>
                      <a:pPr algn="just"/>
                      <a:r>
                        <a:rPr lang="hu-HU" sz="2000">
                          <a:effectLst/>
                        </a:rPr>
                        <a:t>számítástechnikai eszközök beszerzése	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dirty="0">
                          <a:effectLst/>
                        </a:rPr>
                        <a:t>7.500 e Ft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>
                          <a:effectLst/>
                        </a:rPr>
                        <a:t>2.685 e Ft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51235"/>
                  </a:ext>
                </a:extLst>
              </a:tr>
              <a:tr h="474277">
                <a:tc>
                  <a:txBody>
                    <a:bodyPr/>
                    <a:lstStyle/>
                    <a:p>
                      <a:pPr algn="just"/>
                      <a:r>
                        <a:rPr lang="hu-HU" sz="2000">
                          <a:effectLst/>
                        </a:rPr>
                        <a:t>kis értékű gép beszerzés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>
                          <a:effectLst/>
                        </a:rPr>
                        <a:t>7.500 e Ft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dirty="0">
                          <a:effectLst/>
                        </a:rPr>
                        <a:t>4.301 e Ft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376623"/>
                  </a:ext>
                </a:extLst>
              </a:tr>
              <a:tr h="452869">
                <a:tc>
                  <a:txBody>
                    <a:bodyPr/>
                    <a:lstStyle/>
                    <a:p>
                      <a:pPr algn="just"/>
                      <a:r>
                        <a:rPr lang="hu-HU" sz="2000">
                          <a:effectLst/>
                        </a:rPr>
                        <a:t>bútorbeszerzés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>
                          <a:effectLst/>
                        </a:rPr>
                        <a:t>7.500 e Ft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dirty="0">
                          <a:effectLst/>
                        </a:rPr>
                        <a:t>4.781 e Ft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106941"/>
                  </a:ext>
                </a:extLst>
              </a:tr>
              <a:tr h="474277">
                <a:tc>
                  <a:txBody>
                    <a:bodyPr/>
                    <a:lstStyle/>
                    <a:p>
                      <a:pPr algn="just"/>
                      <a:r>
                        <a:rPr lang="hu-HU" sz="2000" dirty="0">
                          <a:effectLst/>
                        </a:rPr>
                        <a:t>nagy értékű gép beszerzés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dirty="0">
                          <a:effectLst/>
                        </a:rPr>
                        <a:t>2.500 e Ft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dirty="0">
                          <a:effectLst/>
                        </a:rPr>
                        <a:t>263 e Ft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270656"/>
                  </a:ext>
                </a:extLst>
              </a:tr>
              <a:tr h="474277">
                <a:tc>
                  <a:txBody>
                    <a:bodyPr/>
                    <a:lstStyle/>
                    <a:p>
                      <a:pPr algn="l"/>
                      <a:r>
                        <a:rPr lang="hu-H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székhelyintézmény KÖZVILÁGÍTÁS részleges rekonstrukciója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25.000 e Ft</a:t>
                      </a: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420 e Ft</a:t>
                      </a: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496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906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590F4BF-122B-6F3E-9047-3498DCE0B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/>
              <a:t>Intézményi gazdálkodás alakulása 2022.01.hó-2022.07.hó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42A327E-54A1-B042-79C9-1EDB11783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500" dirty="0"/>
              <a:t>Költségvetés teljesülése:</a:t>
            </a:r>
          </a:p>
          <a:p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E075A257-2532-9226-3E3C-2C323C39BE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261499"/>
              </p:ext>
            </p:extLst>
          </p:nvPr>
        </p:nvGraphicFramePr>
        <p:xfrm>
          <a:off x="334296" y="3067665"/>
          <a:ext cx="11474246" cy="285422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20720">
                  <a:extLst>
                    <a:ext uri="{9D8B030D-6E8A-4147-A177-3AD203B41FA5}">
                      <a16:colId xmlns:a16="http://schemas.microsoft.com/office/drawing/2014/main" val="1586031517"/>
                    </a:ext>
                  </a:extLst>
                </a:gridCol>
                <a:gridCol w="2568979">
                  <a:extLst>
                    <a:ext uri="{9D8B030D-6E8A-4147-A177-3AD203B41FA5}">
                      <a16:colId xmlns:a16="http://schemas.microsoft.com/office/drawing/2014/main" val="2690949289"/>
                    </a:ext>
                  </a:extLst>
                </a:gridCol>
                <a:gridCol w="2294849">
                  <a:extLst>
                    <a:ext uri="{9D8B030D-6E8A-4147-A177-3AD203B41FA5}">
                      <a16:colId xmlns:a16="http://schemas.microsoft.com/office/drawing/2014/main" val="1825974222"/>
                    </a:ext>
                  </a:extLst>
                </a:gridCol>
                <a:gridCol w="2294849">
                  <a:extLst>
                    <a:ext uri="{9D8B030D-6E8A-4147-A177-3AD203B41FA5}">
                      <a16:colId xmlns:a16="http://schemas.microsoft.com/office/drawing/2014/main" val="686517291"/>
                    </a:ext>
                  </a:extLst>
                </a:gridCol>
                <a:gridCol w="2294849">
                  <a:extLst>
                    <a:ext uri="{9D8B030D-6E8A-4147-A177-3AD203B41FA5}">
                      <a16:colId xmlns:a16="http://schemas.microsoft.com/office/drawing/2014/main" val="3228460283"/>
                    </a:ext>
                  </a:extLst>
                </a:gridCol>
              </a:tblGrid>
              <a:tr h="1326618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Megnevezés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Eredeti előirányzat (e Ft)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Módosított előirányzat tárgyhó végén (e Ft)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2022.07.31-ei teljesítés (e Ft)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Teljesítés a módosított előirányzathoz viszonyítva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963482"/>
                  </a:ext>
                </a:extLst>
              </a:tr>
              <a:tr h="763802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Kiadások összesen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2.641.388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3.048.650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1.582.350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51,91%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22099"/>
                  </a:ext>
                </a:extLst>
              </a:tr>
              <a:tr h="763802"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Bevételek összesen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2.641.388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3.048.650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1.597.623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52,41%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141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853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2A2EF99-606F-722D-C5EC-AD982BCC0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6147"/>
          </a:xfrm>
        </p:spPr>
        <p:txBody>
          <a:bodyPr/>
          <a:lstStyle/>
          <a:p>
            <a:pPr algn="ctr"/>
            <a:r>
              <a:rPr lang="hu-HU" b="1" dirty="0"/>
              <a:t>Poloskairtás eredményei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F8BDBF7-1E0D-D1A8-FB69-340DE3D78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981" y="1111046"/>
            <a:ext cx="11710219" cy="5746954"/>
          </a:xfrm>
        </p:spPr>
        <p:txBody>
          <a:bodyPr>
            <a:normAutofit lnSpcReduction="10000"/>
          </a:bodyPr>
          <a:lstStyle/>
          <a:p>
            <a:r>
              <a:rPr lang="hu-HU" dirty="0"/>
              <a:t>2021.08.10. - </a:t>
            </a:r>
            <a:r>
              <a:rPr lang="hu-HU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Budapest Főváros Kormányhivatala XI. Kerületi Hivatala Hatósági Főosztály Népegészségügyi Osztály helyszíni szemle – „A” épület</a:t>
            </a:r>
          </a:p>
          <a:p>
            <a:r>
              <a:rPr lang="hu-HU" sz="18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Nem tervezett kiadás!</a:t>
            </a:r>
            <a:r>
              <a:rPr lang="hu-HU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– Fenntartó segítségével – </a:t>
            </a:r>
            <a:r>
              <a:rPr lang="hu-HU" sz="1800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vis</a:t>
            </a:r>
            <a:r>
              <a:rPr lang="hu-HU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maior keret terh</a:t>
            </a:r>
            <a:r>
              <a:rPr lang="hu-HU" sz="18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ére biztosította a feladat kivitelezését.</a:t>
            </a:r>
          </a:p>
          <a:p>
            <a:r>
              <a:rPr lang="hu-HU" sz="1800" dirty="0">
                <a:latin typeface="+mn-lt"/>
                <a:cs typeface="Times New Roman" panose="02020603050405020304" pitchFamily="18" charset="0"/>
              </a:rPr>
              <a:t>Az előírtak szerinti 3x-i irtás – 14 naponként megtörtént!</a:t>
            </a:r>
          </a:p>
          <a:p>
            <a:r>
              <a:rPr lang="hu-HU" sz="1800" dirty="0"/>
              <a:t>Az </a:t>
            </a:r>
            <a:r>
              <a:rPr lang="hu-HU" sz="1800" b="1" dirty="0"/>
              <a:t>ellátottak ruhái és ingóságai fertőtlenítés után 6 hónapra bezsákolva, elkülönítve </a:t>
            </a:r>
            <a:r>
              <a:rPr lang="hu-HU" sz="1800" dirty="0"/>
              <a:t>kerültek elhelyezésre az intézmény területén. A ruhák visszaadásáig </a:t>
            </a:r>
            <a:r>
              <a:rPr lang="hu-HU" sz="1800" b="1" dirty="0"/>
              <a:t>az intézmény minden ellátott részére biztosította az évszaknak megfelelő öltözetet!</a:t>
            </a:r>
            <a:endParaRPr lang="hu-HU" sz="1800" dirty="0"/>
          </a:p>
          <a:p>
            <a:r>
              <a:rPr lang="hu-HU" sz="1800" b="1" dirty="0"/>
              <a:t>Az ellátottak ruháinak és egyéb textíliáinak elkülönített fertőtlenítő mosása és nedves vasalása az intézmény mosodájában megtörtént</a:t>
            </a:r>
            <a:r>
              <a:rPr lang="hu-HU" sz="1800" dirty="0"/>
              <a:t>.</a:t>
            </a:r>
          </a:p>
          <a:p>
            <a:r>
              <a:rPr lang="hu-HU" sz="1800" dirty="0"/>
              <a:t>TOVÁBBI intézkedés: Ruhanemű, egyéb tárgyak (pl. televízió, hűtő stb.), valamint élelmiszer csomagok csak és kizárólag </a:t>
            </a:r>
            <a:r>
              <a:rPr lang="hu-HU" sz="1800" b="1" dirty="0"/>
              <a:t>újonnan vásárolt, eredeti bontatlan csomagolásban </a:t>
            </a:r>
            <a:r>
              <a:rPr lang="hu-HU" sz="1800" dirty="0"/>
              <a:t>hozhatóak be az intézmény területére.</a:t>
            </a:r>
          </a:p>
          <a:p>
            <a:r>
              <a:rPr lang="hu-HU" sz="1800" dirty="0"/>
              <a:t>Többletkiadások: </a:t>
            </a:r>
            <a:r>
              <a:rPr lang="hu-HU" sz="2500" b="1" u="sng" dirty="0"/>
              <a:t>50 millió Ft feletti kiadás</a:t>
            </a:r>
            <a:r>
              <a:rPr lang="hu-HU" sz="2500" dirty="0"/>
              <a:t>!!!!</a:t>
            </a:r>
          </a:p>
          <a:p>
            <a:pPr marL="0" indent="0" algn="ctr">
              <a:buNone/>
            </a:pPr>
            <a:r>
              <a:rPr lang="hu-HU" sz="2500" b="1" dirty="0">
                <a:solidFill>
                  <a:srgbClr val="92D050"/>
                </a:solidFill>
              </a:rPr>
              <a:t>Az irtások és a megtett intézkedések eredményesek voltak! </a:t>
            </a:r>
          </a:p>
          <a:p>
            <a:pPr marL="0" indent="0" algn="ctr">
              <a:buNone/>
            </a:pPr>
            <a:r>
              <a:rPr lang="hu-HU" sz="2500" b="1" dirty="0">
                <a:solidFill>
                  <a:srgbClr val="92D050"/>
                </a:solidFill>
              </a:rPr>
              <a:t>Ágyi poloskafertőzöttség megszűnt!</a:t>
            </a:r>
          </a:p>
          <a:p>
            <a:pPr marL="0" indent="0">
              <a:buNone/>
            </a:pPr>
            <a:endParaRPr lang="hu-HU" sz="2500" dirty="0"/>
          </a:p>
          <a:p>
            <a:endParaRPr lang="hu-HU" sz="1800" dirty="0">
              <a:latin typeface="+mn-lt"/>
              <a:cs typeface="Times New Roman" panose="02020603050405020304" pitchFamily="18" charset="0"/>
            </a:endParaRPr>
          </a:p>
          <a:p>
            <a:endParaRPr lang="hu-H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34741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371</TotalTime>
  <Words>1014</Words>
  <Application>Microsoft Office PowerPoint</Application>
  <PresentationFormat>Szélesvásznú</PresentationFormat>
  <Paragraphs>199</Paragraphs>
  <Slides>18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Ion</vt:lpstr>
      <vt:lpstr>HOZZÁTARTOZÓI FÓRUM</vt:lpstr>
      <vt:lpstr>Témakörök</vt:lpstr>
      <vt:lpstr>Koronavírus – pandémia – határozatok, eljárásrendek, útmutatók - változások  2021.09.01-2022.05.31.</vt:lpstr>
      <vt:lpstr>Koronavírus – pandémia – határozatok, eljárásrendek, útmutatók - változások  2021.09.01-2022.05.31.</vt:lpstr>
      <vt:lpstr>Koronavírus – pandémia – határozatok, eljárásrendek, útmutatók - változások  2021.09.01-2022.05.31.</vt:lpstr>
      <vt:lpstr>Ellenőrzések, vizsgálatok 2021.09.01-2022.05.31.</vt:lpstr>
      <vt:lpstr>Intézményi beszerzés alakulása 2021.év</vt:lpstr>
      <vt:lpstr>Intézményi gazdálkodás alakulása 2022.01.hó-2022.07.hó</vt:lpstr>
      <vt:lpstr>Poloskairtás eredményei</vt:lpstr>
      <vt:lpstr>Dolgozói állományi létszám alakulása – betöltetlen álláshelyek száma</vt:lpstr>
      <vt:lpstr>Dolgozói állományi létszám alakulása - betegállomány</vt:lpstr>
      <vt:lpstr>Dolgozói állományi létszám alakulása – túlóra alakulása</vt:lpstr>
      <vt:lpstr>Élelmezés</vt:lpstr>
      <vt:lpstr>Élelmezés Beszerzési akadályok</vt:lpstr>
      <vt:lpstr>Intézményi térítési díjak változása</vt:lpstr>
      <vt:lpstr>Pelenka felírás - változás</vt:lpstr>
      <vt:lpstr>2022. évre tervezett felújítások, fejlesztések, feladatok </vt:lpstr>
      <vt:lpstr>Köszönöm megtisztelő figyelmüket!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LAKÓGYŰLÉS</dc:title>
  <dc:creator>Biró Nóra Eszter</dc:creator>
  <cp:lastModifiedBy>Biró Nóra Eszter</cp:lastModifiedBy>
  <cp:revision>31</cp:revision>
  <dcterms:created xsi:type="dcterms:W3CDTF">2022-06-14T07:54:32Z</dcterms:created>
  <dcterms:modified xsi:type="dcterms:W3CDTF">2022-08-17T08:14:45Z</dcterms:modified>
</cp:coreProperties>
</file>